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57" r:id="rId4"/>
    <p:sldId id="281" r:id="rId5"/>
    <p:sldId id="268" r:id="rId6"/>
    <p:sldId id="271" r:id="rId7"/>
    <p:sldId id="279" r:id="rId8"/>
    <p:sldId id="282" r:id="rId9"/>
    <p:sldId id="278" r:id="rId10"/>
    <p:sldId id="259" r:id="rId11"/>
    <p:sldId id="274" r:id="rId12"/>
    <p:sldId id="266" r:id="rId13"/>
    <p:sldId id="267" r:id="rId14"/>
    <p:sldId id="258" r:id="rId15"/>
    <p:sldId id="260" r:id="rId16"/>
    <p:sldId id="261" r:id="rId17"/>
    <p:sldId id="285" r:id="rId18"/>
    <p:sldId id="286" r:id="rId19"/>
    <p:sldId id="262" r:id="rId20"/>
    <p:sldId id="269" r:id="rId21"/>
    <p:sldId id="273" r:id="rId22"/>
    <p:sldId id="272" r:id="rId23"/>
    <p:sldId id="275" r:id="rId24"/>
    <p:sldId id="276" r:id="rId25"/>
    <p:sldId id="277" r:id="rId26"/>
    <p:sldId id="28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0" autoAdjust="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D8BBA-15D8-4E62-86F0-F826BBDBC7E1}" type="datetimeFigureOut">
              <a:rPr lang="en-US" smtClean="0"/>
              <a:pPr/>
              <a:t>3/18/2011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8CE36-E820-41FA-9DA4-FB0AD2166A65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41F38-89DD-4507-AF5C-CF68D2F0560E}" type="datetime1">
              <a:rPr lang="en-US" smtClean="0"/>
              <a:t>3/18/2011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DB674-BCAB-4344-B69C-03BED254B6D7}" type="datetime1">
              <a:rPr lang="en-US" smtClean="0"/>
              <a:t>3/18/2011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FD17-28C3-49BF-8228-A8E90AE21C4C}" type="datetime1">
              <a:rPr lang="en-US" smtClean="0"/>
              <a:t>3/18/2011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E6CE4-0C81-4652-BF67-B299D987D8F3}" type="datetime1">
              <a:rPr lang="en-US" smtClean="0"/>
              <a:t>3/18/2011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6551-1F24-458F-B12D-C55BBC556EBB}" type="datetime1">
              <a:rPr lang="en-US" smtClean="0"/>
              <a:t>3/18/2011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A71D8-5365-4ADB-B028-0190BE15D14F}" type="datetime1">
              <a:rPr lang="en-US" smtClean="0"/>
              <a:t>3/18/2011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573C3-5570-4F45-9D35-411002C88337}" type="datetime1">
              <a:rPr lang="en-US" smtClean="0"/>
              <a:t>3/18/2011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30DC-8E08-41F2-90DC-0252F5751708}" type="datetime1">
              <a:rPr lang="en-US" smtClean="0"/>
              <a:t>3/18/2011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596C-3A58-4804-BE87-6381B76EAA6F}" type="datetime1">
              <a:rPr lang="en-US" smtClean="0"/>
              <a:t>3/18/2011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6206-D947-4359-A970-0061970D886C}" type="datetime1">
              <a:rPr lang="en-US" smtClean="0"/>
              <a:t>3/18/2011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880F5-1336-41AE-BC0C-8DDD80519447}" type="datetime1">
              <a:rPr lang="en-US" smtClean="0"/>
              <a:t>3/18/2011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A03FB-D9C5-4162-94BD-712AC21A1C79}" type="datetime1">
              <a:rPr lang="en-US" smtClean="0"/>
              <a:t>3/18/2011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SCOE, I.T.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CC864-E04E-423C-B9A8-EAEC8AB58B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109/MM.2003.119611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bizbox.slate.com/blog/goog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55" y="152400"/>
            <a:ext cx="3505200" cy="2474259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814" y="2514600"/>
            <a:ext cx="7543800" cy="54030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Web Search for a Planet and much more….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9855" y="65116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 Cluster Architecture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5486400" y="4419600"/>
            <a:ext cx="285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Abhijeet</a:t>
            </a:r>
            <a:r>
              <a:rPr lang="en-US" dirty="0" smtClean="0"/>
              <a:t> Desai</a:t>
            </a:r>
          </a:p>
          <a:p>
            <a:r>
              <a:rPr lang="en-US" dirty="0" smtClean="0"/>
              <a:t>desaiabhijeet89@gmail.com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GFS (Google File System) </a:t>
            </a:r>
            <a:r>
              <a:rPr lang="en-US" dirty="0"/>
              <a:t>Design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7315200" cy="330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066800" y="5181600"/>
            <a:ext cx="670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Master </a:t>
            </a:r>
            <a:r>
              <a:rPr lang="en-US" dirty="0"/>
              <a:t>manages metadata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Data </a:t>
            </a:r>
            <a:r>
              <a:rPr lang="en-US" dirty="0"/>
              <a:t>transfers happen directly </a:t>
            </a:r>
            <a:r>
              <a:rPr lang="en-US" dirty="0" smtClean="0"/>
              <a:t>between clients/chunk servers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Files </a:t>
            </a:r>
            <a:r>
              <a:rPr lang="en-US" dirty="0"/>
              <a:t>broken into chunks (typically 64 MB)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GFS Usage @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• 200+ clusters</a:t>
            </a:r>
          </a:p>
          <a:p>
            <a:pPr>
              <a:buNone/>
            </a:pPr>
            <a:r>
              <a:rPr lang="en-US" dirty="0" smtClean="0"/>
              <a:t>• Many clusters of 1000s of machines</a:t>
            </a:r>
          </a:p>
          <a:p>
            <a:pPr>
              <a:buNone/>
            </a:pPr>
            <a:r>
              <a:rPr lang="en-US" dirty="0" smtClean="0"/>
              <a:t>• Pools of 1000s of clients</a:t>
            </a:r>
          </a:p>
          <a:p>
            <a:pPr>
              <a:buNone/>
            </a:pPr>
            <a:r>
              <a:rPr lang="en-US" dirty="0" smtClean="0"/>
              <a:t>• 4+ PB </a:t>
            </a:r>
            <a:r>
              <a:rPr lang="en-US" dirty="0" err="1" smtClean="0"/>
              <a:t>Filesystems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• 40 GB/s read/write load</a:t>
            </a:r>
          </a:p>
          <a:p>
            <a:pPr>
              <a:buNone/>
            </a:pPr>
            <a:r>
              <a:rPr lang="en-US" dirty="0" smtClean="0"/>
              <a:t>	– (in the presence of frequent HW failures)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The Machinery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5" y="1828800"/>
            <a:ext cx="836295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29" y="274638"/>
            <a:ext cx="8959407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Architectural view of the storage hierarchy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324" y="1676401"/>
            <a:ext cx="859137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833603"/>
            <a:ext cx="8610600" cy="1529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233" y="3021331"/>
            <a:ext cx="8629821" cy="1855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Clusters through the years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1916" y="1828800"/>
            <a:ext cx="4149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“Google” Circa 1997 (google.stanford.edu)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340" y="2720008"/>
            <a:ext cx="4267200" cy="316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486400" y="1905000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Google (circa 1999)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236" y="2743200"/>
            <a:ext cx="4038600" cy="322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905000"/>
            <a:ext cx="3196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Google Data Center (Circa 2000)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743200"/>
            <a:ext cx="4165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Clusters through the years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091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Google (new data center 2001)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62200"/>
            <a:ext cx="32766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267200"/>
            <a:ext cx="32766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248400" y="6248400"/>
            <a:ext cx="128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 days later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Current Design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990600"/>
            <a:ext cx="387667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8600" y="1371600"/>
            <a:ext cx="457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 In-house rack design</a:t>
            </a:r>
          </a:p>
          <a:p>
            <a:r>
              <a:rPr lang="en-US" dirty="0"/>
              <a:t>• PC-class motherboards</a:t>
            </a:r>
          </a:p>
          <a:p>
            <a:r>
              <a:rPr lang="en-US" dirty="0"/>
              <a:t>• Low-end storage </a:t>
            </a:r>
            <a:r>
              <a:rPr lang="en-US" dirty="0" smtClean="0"/>
              <a:t>and networking </a:t>
            </a:r>
            <a:r>
              <a:rPr lang="en-US" dirty="0"/>
              <a:t>hardware</a:t>
            </a:r>
          </a:p>
          <a:p>
            <a:r>
              <a:rPr lang="en-US" dirty="0"/>
              <a:t>• Linux</a:t>
            </a:r>
          </a:p>
          <a:p>
            <a:r>
              <a:rPr lang="en-US" dirty="0"/>
              <a:t>• + in-house software</a:t>
            </a:r>
          </a:p>
        </p:txBody>
      </p:sp>
      <p:pic>
        <p:nvPicPr>
          <p:cNvPr id="8194" name="Picture 2" descr="http://i.i.com.com/cnwk.1d/i/bto/20090401/GoogleServerLarge.jpg?tag=mncol;tx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124201"/>
            <a:ext cx="4697200" cy="3276599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743200"/>
            <a:ext cx="61023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Container Datacenter 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05200"/>
            <a:ext cx="5414020" cy="284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914400"/>
            <a:ext cx="44797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990600"/>
            <a:ext cx="4953000" cy="2782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762000"/>
            <a:ext cx="460479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http://i.i.com.com/cnwk.1d/i/bto/20090401/GoogleServerLarge.jpg?tag=mncol;tx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157100" y="2234301"/>
            <a:ext cx="4697200" cy="32765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5387" y="-204990"/>
            <a:ext cx="9525000" cy="1143000"/>
          </a:xfrm>
        </p:spPr>
        <p:txBody>
          <a:bodyPr/>
          <a:lstStyle/>
          <a:p>
            <a:r>
              <a:rPr lang="en-US" dirty="0" smtClean="0"/>
              <a:t>Container Datacenter </a:t>
            </a:r>
            <a:endParaRPr 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971800"/>
            <a:ext cx="6564281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Multicore</a:t>
            </a:r>
            <a:r>
              <a:rPr lang="en-US" dirty="0"/>
              <a:t> Computing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640343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685800"/>
            <a:ext cx="7315200" cy="548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296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Comparison Between Custom built &amp; High-end Servers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1" y="1981200"/>
          <a:ext cx="8569098" cy="426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276"/>
                <a:gridCol w="2655570"/>
                <a:gridCol w="3257804"/>
                <a:gridCol w="1213448"/>
              </a:tblGrid>
              <a:tr h="82321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Typical x86 - based server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 built x86 -  based server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14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PROCESSORS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 2-GHz Xeon CPUs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176  2-GHz</a:t>
                      </a:r>
                      <a:r>
                        <a:rPr lang="en-US" baseline="0" dirty="0" smtClean="0"/>
                        <a:t> Xeon CPUs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8232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64 </a:t>
                      </a:r>
                      <a:r>
                        <a:rPr 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Gbytes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RAM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176 </a:t>
                      </a:r>
                      <a:r>
                        <a:rPr 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Gbytes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RAM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8346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SPACE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 </a:t>
                      </a:r>
                      <a:r>
                        <a:rPr 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Tbytes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disk space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</a:t>
                      </a:r>
                      <a:r>
                        <a:rPr lang="en-US" sz="18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Tbytes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disk space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r>
                        <a:rPr lang="en-US" baseline="0" dirty="0" smtClean="0"/>
                        <a:t> TB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83465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$758,000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$278,000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$480,000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74638"/>
            <a:ext cx="9296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Implications of the Computing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724400"/>
          </a:xfrm>
        </p:spPr>
        <p:txBody>
          <a:bodyPr>
            <a:normAutofit fontScale="62500" lnSpcReduction="20000"/>
          </a:bodyPr>
          <a:lstStyle/>
          <a:p>
            <a:r>
              <a:rPr lang="en-US" sz="4000" i="1" dirty="0" smtClean="0">
                <a:solidFill>
                  <a:srgbClr val="0066CD"/>
                </a:solidFill>
                <a:latin typeface="Arial-ItalicMT"/>
              </a:rPr>
              <a:t>Stuff Breaks</a:t>
            </a:r>
          </a:p>
          <a:p>
            <a:pPr>
              <a:buNone/>
            </a:pPr>
            <a:r>
              <a:rPr lang="en-US" sz="3600" dirty="0" smtClean="0">
                <a:solidFill>
                  <a:srgbClr val="7D7D7E"/>
                </a:solidFill>
                <a:latin typeface="ArialMT"/>
              </a:rPr>
              <a:t>• </a:t>
            </a:r>
            <a:r>
              <a:rPr lang="en-US" dirty="0" smtClean="0">
                <a:solidFill>
                  <a:srgbClr val="7D7D7E"/>
                </a:solidFill>
                <a:latin typeface="ArialMT"/>
              </a:rPr>
              <a:t>If you have one server, it may stay up three years (1,000 days)</a:t>
            </a:r>
          </a:p>
          <a:p>
            <a:pPr>
              <a:buNone/>
            </a:pPr>
            <a:r>
              <a:rPr lang="en-US" sz="3600" dirty="0" smtClean="0">
                <a:solidFill>
                  <a:srgbClr val="7D7D7E"/>
                </a:solidFill>
                <a:latin typeface="ArialMT"/>
              </a:rPr>
              <a:t>• </a:t>
            </a:r>
            <a:r>
              <a:rPr lang="en-US" dirty="0" smtClean="0">
                <a:solidFill>
                  <a:srgbClr val="7D7D7E"/>
                </a:solidFill>
                <a:latin typeface="ArialMT"/>
              </a:rPr>
              <a:t>If you have 10,000 servers, expect to lose ten a day</a:t>
            </a:r>
          </a:p>
          <a:p>
            <a:pPr>
              <a:buNone/>
            </a:pPr>
            <a:endParaRPr lang="en-US" dirty="0" smtClean="0">
              <a:solidFill>
                <a:srgbClr val="7D7D7E"/>
              </a:solidFill>
              <a:latin typeface="ArialMT"/>
            </a:endParaRPr>
          </a:p>
          <a:p>
            <a:pPr>
              <a:buNone/>
            </a:pPr>
            <a:r>
              <a:rPr lang="en-US" sz="4400" dirty="0" smtClean="0">
                <a:solidFill>
                  <a:srgbClr val="7D7D7E"/>
                </a:solidFill>
                <a:latin typeface="ArialMT"/>
              </a:rPr>
              <a:t>• </a:t>
            </a:r>
            <a:r>
              <a:rPr lang="en-US" sz="4000" i="1" dirty="0" smtClean="0">
                <a:solidFill>
                  <a:srgbClr val="0066CD"/>
                </a:solidFill>
                <a:latin typeface="Arial-ItalicMT"/>
              </a:rPr>
              <a:t>“Ultra-reliable” hardware doesn’t really help</a:t>
            </a:r>
          </a:p>
          <a:p>
            <a:pPr>
              <a:buNone/>
            </a:pPr>
            <a:r>
              <a:rPr lang="en-US" sz="3600" dirty="0" smtClean="0">
                <a:solidFill>
                  <a:srgbClr val="7D7D7E"/>
                </a:solidFill>
                <a:latin typeface="ArialMT"/>
              </a:rPr>
              <a:t>• </a:t>
            </a:r>
            <a:r>
              <a:rPr lang="en-US" dirty="0" smtClean="0">
                <a:solidFill>
                  <a:srgbClr val="7D7D7E"/>
                </a:solidFill>
                <a:latin typeface="ArialMT"/>
              </a:rPr>
              <a:t>At large scale, super-fancy reliable hardware still fails, albeit less often</a:t>
            </a:r>
          </a:p>
          <a:p>
            <a:pPr>
              <a:buNone/>
            </a:pPr>
            <a:r>
              <a:rPr lang="en-US" sz="3600" dirty="0" smtClean="0">
                <a:solidFill>
                  <a:srgbClr val="7D7D7E"/>
                </a:solidFill>
                <a:latin typeface="ArialMT"/>
              </a:rPr>
              <a:t>	– </a:t>
            </a:r>
            <a:r>
              <a:rPr lang="en-US" dirty="0" smtClean="0">
                <a:solidFill>
                  <a:srgbClr val="7D7D7E"/>
                </a:solidFill>
                <a:latin typeface="ArialMT"/>
              </a:rPr>
              <a:t>software still needs to be fault-tolerant</a:t>
            </a:r>
          </a:p>
          <a:p>
            <a:pPr>
              <a:buNone/>
            </a:pPr>
            <a:r>
              <a:rPr lang="en-US" sz="3600" dirty="0" smtClean="0">
                <a:solidFill>
                  <a:srgbClr val="7D7D7E"/>
                </a:solidFill>
                <a:latin typeface="ArialMT"/>
              </a:rPr>
              <a:t>	– </a:t>
            </a:r>
            <a:r>
              <a:rPr lang="en-US" dirty="0" smtClean="0">
                <a:solidFill>
                  <a:srgbClr val="7D7D7E"/>
                </a:solidFill>
                <a:latin typeface="ArialMT"/>
              </a:rPr>
              <a:t>commodity machines without fancy hardware give better performance/$</a:t>
            </a:r>
          </a:p>
          <a:p>
            <a:pPr>
              <a:buNone/>
            </a:pPr>
            <a:endParaRPr lang="en-US" dirty="0" smtClean="0">
              <a:solidFill>
                <a:srgbClr val="7D7D7E"/>
              </a:solidFill>
              <a:latin typeface="ArialMT"/>
            </a:endParaRPr>
          </a:p>
          <a:p>
            <a:pPr>
              <a:buNone/>
            </a:pPr>
            <a:r>
              <a:rPr lang="en-US" sz="4400" dirty="0" smtClean="0">
                <a:solidFill>
                  <a:srgbClr val="7D7D7E"/>
                </a:solidFill>
                <a:latin typeface="ArialMT"/>
              </a:rPr>
              <a:t>• </a:t>
            </a:r>
            <a:r>
              <a:rPr lang="en-US" sz="4000" b="1" dirty="0" smtClean="0">
                <a:solidFill>
                  <a:srgbClr val="E70D2E"/>
                </a:solidFill>
                <a:latin typeface="Arial-BoldMT"/>
              </a:rPr>
              <a:t>Reliability has to come from the software</a:t>
            </a:r>
          </a:p>
          <a:p>
            <a:pPr>
              <a:buNone/>
            </a:pPr>
            <a:endParaRPr lang="en-US" sz="4000" b="1" dirty="0" smtClean="0">
              <a:solidFill>
                <a:srgbClr val="E70D2E"/>
              </a:solidFill>
              <a:latin typeface="Arial-BoldMT"/>
            </a:endParaRPr>
          </a:p>
          <a:p>
            <a:pPr>
              <a:buNone/>
            </a:pPr>
            <a:r>
              <a:rPr lang="en-US" sz="4400" dirty="0" smtClean="0">
                <a:solidFill>
                  <a:srgbClr val="7D7D7E"/>
                </a:solidFill>
                <a:latin typeface="ArialMT"/>
              </a:rPr>
              <a:t>• </a:t>
            </a:r>
            <a:r>
              <a:rPr lang="en-US" sz="4000" b="1" dirty="0" smtClean="0">
                <a:solidFill>
                  <a:srgbClr val="E70D2E"/>
                </a:solidFill>
                <a:latin typeface="Arial-BoldMT"/>
              </a:rPr>
              <a:t>Making it easier to write distributed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Infrastructure for Search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ArialMT"/>
              </a:rPr>
              <a:t>Several key pieces of infrastructure:</a:t>
            </a:r>
          </a:p>
          <a:p>
            <a:pPr>
              <a:buNone/>
            </a:pPr>
            <a:r>
              <a:rPr lang="en-US" sz="3600" dirty="0" smtClean="0">
                <a:solidFill>
                  <a:srgbClr val="000000"/>
                </a:solidFill>
                <a:latin typeface="ArialMT"/>
              </a:rPr>
              <a:t>	– </a:t>
            </a:r>
            <a:r>
              <a:rPr lang="en-US" sz="3600" dirty="0" smtClean="0">
                <a:solidFill>
                  <a:srgbClr val="0000FF"/>
                </a:solidFill>
                <a:latin typeface="ArialMT"/>
              </a:rPr>
              <a:t>GFS</a:t>
            </a:r>
            <a:endParaRPr lang="en-US" sz="3600" dirty="0" smtClean="0">
              <a:solidFill>
                <a:srgbClr val="000000"/>
              </a:solidFill>
              <a:latin typeface="ArialMT"/>
            </a:endParaRPr>
          </a:p>
          <a:p>
            <a:pPr>
              <a:buNone/>
            </a:pPr>
            <a:r>
              <a:rPr lang="en-US" sz="3600" dirty="0" smtClean="0">
                <a:solidFill>
                  <a:srgbClr val="000000"/>
                </a:solidFill>
                <a:latin typeface="ArialMT"/>
              </a:rPr>
              <a:t>	– </a:t>
            </a:r>
            <a:r>
              <a:rPr lang="en-US" sz="3600" dirty="0" err="1" smtClean="0">
                <a:solidFill>
                  <a:srgbClr val="0000FF"/>
                </a:solidFill>
                <a:latin typeface="ArialMT"/>
              </a:rPr>
              <a:t>MapReduce</a:t>
            </a:r>
            <a:endParaRPr lang="en-US" sz="3600" dirty="0" smtClean="0">
              <a:solidFill>
                <a:srgbClr val="0000FF"/>
              </a:solidFill>
              <a:latin typeface="ArialMT"/>
            </a:endParaRPr>
          </a:p>
          <a:p>
            <a:pPr>
              <a:buNone/>
            </a:pPr>
            <a:r>
              <a:rPr lang="en-US" sz="3600" dirty="0" smtClean="0">
                <a:solidFill>
                  <a:srgbClr val="000000"/>
                </a:solidFill>
                <a:latin typeface="ArialMT"/>
              </a:rPr>
              <a:t>	– </a:t>
            </a:r>
            <a:r>
              <a:rPr lang="en-US" sz="3600" dirty="0" err="1" smtClean="0">
                <a:solidFill>
                  <a:srgbClr val="0000FF"/>
                </a:solidFill>
                <a:latin typeface="ArialMT"/>
              </a:rPr>
              <a:t>BigTable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• A simple programming model that applies to many large-scale computing problems</a:t>
            </a:r>
          </a:p>
          <a:p>
            <a:pPr>
              <a:buNone/>
            </a:pPr>
            <a:r>
              <a:rPr lang="en-US" dirty="0" smtClean="0"/>
              <a:t>• Hide messy details in </a:t>
            </a:r>
            <a:r>
              <a:rPr lang="en-US" dirty="0" err="1" smtClean="0"/>
              <a:t>MapReduce</a:t>
            </a:r>
            <a:r>
              <a:rPr lang="en-US" dirty="0" smtClean="0"/>
              <a:t> runtime library:</a:t>
            </a:r>
          </a:p>
          <a:p>
            <a:pPr>
              <a:buNone/>
            </a:pPr>
            <a:r>
              <a:rPr lang="en-US" dirty="0" smtClean="0"/>
              <a:t>	– automatic parallelization</a:t>
            </a:r>
          </a:p>
          <a:p>
            <a:pPr>
              <a:buNone/>
            </a:pPr>
            <a:r>
              <a:rPr lang="en-US" dirty="0" smtClean="0"/>
              <a:t>	– load balancing</a:t>
            </a:r>
          </a:p>
          <a:p>
            <a:pPr>
              <a:buNone/>
            </a:pPr>
            <a:r>
              <a:rPr lang="en-US" dirty="0" smtClean="0"/>
              <a:t>	– network and disk transfer      </a:t>
            </a:r>
          </a:p>
          <a:p>
            <a:pPr>
              <a:buNone/>
            </a:pPr>
            <a:r>
              <a:rPr lang="en-US" dirty="0" smtClean="0"/>
              <a:t>       optimizations</a:t>
            </a:r>
          </a:p>
          <a:p>
            <a:pPr>
              <a:buNone/>
            </a:pPr>
            <a:r>
              <a:rPr lang="en-US" dirty="0" smtClean="0"/>
              <a:t>	– handling of machine failures</a:t>
            </a:r>
          </a:p>
          <a:p>
            <a:pPr>
              <a:buNone/>
            </a:pPr>
            <a:r>
              <a:rPr lang="en-US" dirty="0" smtClean="0"/>
              <a:t>	– robustness</a:t>
            </a:r>
          </a:p>
          <a:p>
            <a:pPr>
              <a:buNone/>
            </a:pPr>
            <a:r>
              <a:rPr lang="en-US" dirty="0" smtClean="0"/>
              <a:t>	– </a:t>
            </a:r>
            <a:r>
              <a:rPr lang="en-US" b="1" dirty="0" smtClean="0"/>
              <a:t>improvements to core library benefit all users of library!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Typical problem solved by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085" y="1295400"/>
            <a:ext cx="856211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7D7D7E"/>
                </a:solidFill>
                <a:latin typeface="ArialMT"/>
              </a:rPr>
              <a:t>• Read a lot of data</a:t>
            </a:r>
          </a:p>
          <a:p>
            <a:endParaRPr lang="en-US" sz="2400" dirty="0" smtClean="0">
              <a:solidFill>
                <a:srgbClr val="7D7D7E"/>
              </a:solidFill>
              <a:latin typeface="ArialMT"/>
            </a:endParaRPr>
          </a:p>
          <a:p>
            <a:r>
              <a:rPr lang="en-US" sz="2400" dirty="0" smtClean="0">
                <a:solidFill>
                  <a:srgbClr val="7D7D7E"/>
                </a:solidFill>
                <a:latin typeface="ArialMT"/>
              </a:rPr>
              <a:t>• </a:t>
            </a:r>
            <a:r>
              <a:rPr lang="en-US" sz="2400" dirty="0" smtClean="0">
                <a:solidFill>
                  <a:srgbClr val="E70D2E"/>
                </a:solidFill>
                <a:latin typeface="ArialMT"/>
              </a:rPr>
              <a:t>Map</a:t>
            </a:r>
            <a:r>
              <a:rPr lang="en-US" sz="2400" dirty="0" smtClean="0">
                <a:solidFill>
                  <a:srgbClr val="7D7D7E"/>
                </a:solidFill>
                <a:latin typeface="ArialMT"/>
              </a:rPr>
              <a:t>: extract something you care about from each record</a:t>
            </a:r>
          </a:p>
          <a:p>
            <a:endParaRPr lang="en-US" sz="2400" dirty="0" smtClean="0">
              <a:solidFill>
                <a:srgbClr val="7D7D7E"/>
              </a:solidFill>
              <a:latin typeface="ArialMT"/>
            </a:endParaRPr>
          </a:p>
          <a:p>
            <a:r>
              <a:rPr lang="en-US" sz="2400" dirty="0" smtClean="0">
                <a:solidFill>
                  <a:srgbClr val="7D7D7E"/>
                </a:solidFill>
                <a:latin typeface="ArialMT"/>
              </a:rPr>
              <a:t>• Shuffle and Sort</a:t>
            </a:r>
          </a:p>
          <a:p>
            <a:endParaRPr lang="en-US" sz="2400" dirty="0" smtClean="0">
              <a:solidFill>
                <a:srgbClr val="7D7D7E"/>
              </a:solidFill>
              <a:latin typeface="ArialMT"/>
            </a:endParaRPr>
          </a:p>
          <a:p>
            <a:r>
              <a:rPr lang="en-US" sz="2400" dirty="0" smtClean="0">
                <a:solidFill>
                  <a:srgbClr val="7D7D7E"/>
                </a:solidFill>
                <a:latin typeface="ArialMT"/>
              </a:rPr>
              <a:t>• </a:t>
            </a:r>
            <a:r>
              <a:rPr lang="en-US" sz="2400" dirty="0" smtClean="0">
                <a:solidFill>
                  <a:srgbClr val="E70D2E"/>
                </a:solidFill>
                <a:latin typeface="ArialMT"/>
              </a:rPr>
              <a:t>Reduce</a:t>
            </a:r>
            <a:r>
              <a:rPr lang="en-US" sz="2400" dirty="0" smtClean="0">
                <a:solidFill>
                  <a:srgbClr val="7D7D7E"/>
                </a:solidFill>
                <a:latin typeface="ArialMT"/>
              </a:rPr>
              <a:t>: aggregate, summarize, filter, or transform</a:t>
            </a:r>
          </a:p>
          <a:p>
            <a:endParaRPr lang="en-US" sz="2400" dirty="0" smtClean="0">
              <a:solidFill>
                <a:srgbClr val="7D7D7E"/>
              </a:solidFill>
              <a:latin typeface="ArialMT"/>
            </a:endParaRPr>
          </a:p>
          <a:p>
            <a:r>
              <a:rPr lang="en-US" sz="2400" dirty="0" smtClean="0">
                <a:solidFill>
                  <a:srgbClr val="7D7D7E"/>
                </a:solidFill>
                <a:latin typeface="ArialMT"/>
              </a:rPr>
              <a:t>• Write the results</a:t>
            </a:r>
          </a:p>
          <a:p>
            <a:endParaRPr lang="en-US" sz="2400" dirty="0" smtClean="0">
              <a:solidFill>
                <a:srgbClr val="7D7D7E"/>
              </a:solidFill>
              <a:latin typeface="ArialMT"/>
            </a:endParaRPr>
          </a:p>
          <a:p>
            <a:r>
              <a:rPr lang="en-US" sz="2400" dirty="0" smtClean="0">
                <a:solidFill>
                  <a:srgbClr val="7D7D7E"/>
                </a:solidFill>
                <a:latin typeface="ArialMT"/>
              </a:rPr>
              <a:t>• </a:t>
            </a:r>
            <a:r>
              <a:rPr lang="en-US" sz="2400" b="1" dirty="0" smtClean="0">
                <a:solidFill>
                  <a:srgbClr val="115BA2"/>
                </a:solidFill>
                <a:latin typeface="ArialMT"/>
              </a:rPr>
              <a:t>Outline stays the same, map and reduce change to fit the problem</a:t>
            </a:r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a large scale web service system like Google</a:t>
            </a:r>
          </a:p>
          <a:p>
            <a:pPr>
              <a:buNone/>
            </a:pPr>
            <a:r>
              <a:rPr lang="en-US" dirty="0" smtClean="0"/>
              <a:t>	– Design the algorithm which can be easily parallelized</a:t>
            </a:r>
          </a:p>
          <a:p>
            <a:pPr>
              <a:buNone/>
            </a:pPr>
            <a:r>
              <a:rPr lang="en-US" dirty="0" smtClean="0"/>
              <a:t>	– Design the architecture using replication to achieve distributed computing/storage and fault tolerance</a:t>
            </a:r>
          </a:p>
          <a:p>
            <a:pPr>
              <a:buNone/>
            </a:pPr>
            <a:r>
              <a:rPr lang="en-US" dirty="0" smtClean="0"/>
              <a:t>	– Be aware of the power problem which significantly restricts the use of parallelism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52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>1.  </a:t>
            </a:r>
            <a:r>
              <a:rPr lang="en-US" dirty="0" err="1" smtClean="0"/>
              <a:t>Luiz</a:t>
            </a:r>
            <a:r>
              <a:rPr lang="en-US" dirty="0" smtClean="0"/>
              <a:t> André </a:t>
            </a:r>
            <a:r>
              <a:rPr lang="en-US" dirty="0" err="1" smtClean="0"/>
              <a:t>Barroso</a:t>
            </a:r>
            <a:r>
              <a:rPr lang="en-US" dirty="0" smtClean="0"/>
              <a:t> , Jeffrey Dean , </a:t>
            </a:r>
            <a:r>
              <a:rPr lang="en-US" dirty="0" err="1" smtClean="0"/>
              <a:t>Urs</a:t>
            </a:r>
            <a:r>
              <a:rPr lang="en-US" dirty="0" smtClean="0"/>
              <a:t> </a:t>
            </a:r>
            <a:r>
              <a:rPr lang="en-US" dirty="0" err="1" smtClean="0"/>
              <a:t>Hölzle</a:t>
            </a:r>
            <a:r>
              <a:rPr lang="en-US" dirty="0" smtClean="0"/>
              <a:t>, Web Search for a Planet: The Google Cluster Architecture, IEEE Micro, v.23 n.2, p.22-28, March 2003 [</a:t>
            </a:r>
            <a:r>
              <a:rPr lang="en-US" dirty="0" err="1" smtClean="0"/>
              <a:t>doi</a:t>
            </a:r>
            <a:r>
              <a:rPr lang="en-US" dirty="0" smtClean="0"/>
              <a:t>&gt;</a:t>
            </a:r>
            <a:r>
              <a:rPr lang="en-US" dirty="0" smtClean="0">
                <a:hlinkClick r:id="rId2"/>
              </a:rPr>
              <a:t>10.1109/MM.2003.1196112</a:t>
            </a:r>
            <a:r>
              <a:rPr lang="en-US" dirty="0" smtClean="0"/>
              <a:t>]</a:t>
            </a:r>
          </a:p>
          <a:p>
            <a:pPr>
              <a:buNone/>
            </a:pPr>
            <a:r>
              <a:rPr lang="en-US" dirty="0" smtClean="0"/>
              <a:t>2.  S. </a:t>
            </a:r>
            <a:r>
              <a:rPr lang="en-US" dirty="0" err="1" smtClean="0"/>
              <a:t>Brin</a:t>
            </a:r>
            <a:r>
              <a:rPr lang="en-US" dirty="0" smtClean="0"/>
              <a:t> and L. Page, “The Anatomy of a Large-Scale </a:t>
            </a:r>
            <a:r>
              <a:rPr lang="en-US" dirty="0" err="1" smtClean="0"/>
              <a:t>Hypertextual</a:t>
            </a:r>
            <a:r>
              <a:rPr lang="en-US" dirty="0" smtClean="0"/>
              <a:t> Web Search Engine,” Proc. Seventh World Wide Web Conf. (WWW7), International World Wide Web Conference Committee (IW3C2), 1998, pp. 107-117.</a:t>
            </a:r>
          </a:p>
          <a:p>
            <a:pPr>
              <a:buNone/>
            </a:pPr>
            <a:r>
              <a:rPr lang="en-US" dirty="0" smtClean="0"/>
              <a:t>3. “TPC Benchmark C Full Disclosure Report for IBM </a:t>
            </a:r>
            <a:r>
              <a:rPr lang="en-US" dirty="0" err="1" smtClean="0"/>
              <a:t>eserver</a:t>
            </a:r>
            <a:r>
              <a:rPr lang="en-US" dirty="0" smtClean="0"/>
              <a:t> </a:t>
            </a:r>
            <a:r>
              <a:rPr lang="en-US" dirty="0" err="1" smtClean="0"/>
              <a:t>xSeries</a:t>
            </a:r>
            <a:r>
              <a:rPr lang="en-US" dirty="0" smtClean="0"/>
              <a:t> 440 using Microsoft SQL Server 2000 Enterprise Edition and Microsoft Windows .NET Datacenter Server 2003, TPC-C Version 5.0,” http://www.tpc.org/results/FDR/TPCC/ibm.x4408way.c5.fdr.02110801.pdf.</a:t>
            </a:r>
          </a:p>
          <a:p>
            <a:pPr>
              <a:buNone/>
            </a:pPr>
            <a:r>
              <a:rPr lang="en-US" dirty="0" smtClean="0"/>
              <a:t>4. D. Marr et al., “Hyper-Threading Technology Architecture and </a:t>
            </a:r>
            <a:r>
              <a:rPr lang="en-US" dirty="0" err="1" smtClean="0"/>
              <a:t>Microarchitecture</a:t>
            </a:r>
            <a:r>
              <a:rPr lang="en-US" dirty="0" smtClean="0"/>
              <a:t>: A Hypertext History,” Intel Technology J., vol. 6, issue 1, Feb. 2002.</a:t>
            </a:r>
          </a:p>
          <a:p>
            <a:pPr>
              <a:buNone/>
            </a:pPr>
            <a:r>
              <a:rPr lang="en-US" dirty="0" smtClean="0"/>
              <a:t>5. L. Hammond, B. </a:t>
            </a:r>
            <a:r>
              <a:rPr lang="en-US" dirty="0" err="1" smtClean="0"/>
              <a:t>Nayfeh</a:t>
            </a:r>
            <a:r>
              <a:rPr lang="en-US" dirty="0" smtClean="0"/>
              <a:t>, and K. </a:t>
            </a:r>
            <a:r>
              <a:rPr lang="en-US" dirty="0" err="1" smtClean="0"/>
              <a:t>Olukotun</a:t>
            </a:r>
            <a:r>
              <a:rPr lang="en-US" dirty="0" smtClean="0"/>
              <a:t>, “A Single-Chip Multiprocessor,” Computer, vol. 30, no. 9, Sept. 1997, pp. 79-85. </a:t>
            </a:r>
          </a:p>
          <a:p>
            <a:pPr>
              <a:buNone/>
            </a:pPr>
            <a:r>
              <a:rPr lang="en-US" dirty="0" smtClean="0"/>
              <a:t>6. L.A. </a:t>
            </a:r>
            <a:r>
              <a:rPr lang="en-US" dirty="0" err="1" smtClean="0"/>
              <a:t>Barroso</a:t>
            </a:r>
            <a:r>
              <a:rPr lang="en-US" dirty="0" smtClean="0"/>
              <a:t> et al., “Piranha: A Scalable Architecture Based on Single-Chip Multiprocessing,” Proc. 27th ACM Int’l </a:t>
            </a:r>
            <a:r>
              <a:rPr lang="en-US" dirty="0" err="1" smtClean="0"/>
              <a:t>Symp</a:t>
            </a:r>
            <a:r>
              <a:rPr lang="en-US" dirty="0" smtClean="0"/>
              <a:t>. Computer Architecture, ACM Press, 2000, pp. 282-293.</a:t>
            </a:r>
          </a:p>
          <a:p>
            <a:pPr>
              <a:buNone/>
            </a:pPr>
            <a:r>
              <a:rPr lang="en-US" dirty="0" smtClean="0"/>
              <a:t>7. L.A. </a:t>
            </a:r>
            <a:r>
              <a:rPr lang="en-US" dirty="0" err="1" smtClean="0"/>
              <a:t>Barroso</a:t>
            </a:r>
            <a:r>
              <a:rPr lang="en-US" dirty="0" smtClean="0"/>
              <a:t>, K. </a:t>
            </a:r>
            <a:r>
              <a:rPr lang="en-US" dirty="0" err="1" smtClean="0"/>
              <a:t>Gharachorloo</a:t>
            </a:r>
            <a:r>
              <a:rPr lang="en-US" dirty="0" smtClean="0"/>
              <a:t>, and E. </a:t>
            </a:r>
            <a:r>
              <a:rPr lang="en-US" dirty="0" err="1" smtClean="0"/>
              <a:t>Bugnion</a:t>
            </a:r>
            <a:r>
              <a:rPr lang="en-US" dirty="0" smtClean="0"/>
              <a:t>, “Memory System Characterization of Commercial Workloads,” Proc. 25th ACM Int’l </a:t>
            </a:r>
            <a:r>
              <a:rPr lang="en-US" dirty="0" err="1" smtClean="0"/>
              <a:t>Symp</a:t>
            </a:r>
            <a:r>
              <a:rPr lang="en-US" dirty="0" smtClean="0"/>
              <a:t>. Computer Architecture, ACM Press, 1998, pp. 3-14.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Google Query Serving Infrastructure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219200"/>
            <a:ext cx="7315200" cy="463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04800" y="59436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Elapsed time: 0.25s, machines involved: 1000s+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PageRankTM</a:t>
            </a:r>
            <a:r>
              <a:rPr lang="en-US" dirty="0" smtClean="0"/>
              <a:t> is the core technology to measure the importance of a page</a:t>
            </a:r>
          </a:p>
          <a:p>
            <a:r>
              <a:rPr lang="en-US" dirty="0" smtClean="0"/>
              <a:t>Google's theory</a:t>
            </a:r>
          </a:p>
          <a:p>
            <a:pPr>
              <a:buNone/>
            </a:pPr>
            <a:r>
              <a:rPr lang="en-US" dirty="0" smtClean="0"/>
              <a:t>	– If page A links to page B</a:t>
            </a:r>
          </a:p>
          <a:p>
            <a:pPr>
              <a:buNone/>
            </a:pPr>
            <a:r>
              <a:rPr lang="en-US" dirty="0" smtClean="0"/>
              <a:t>		# Page B is important</a:t>
            </a:r>
          </a:p>
          <a:p>
            <a:pPr>
              <a:buNone/>
            </a:pPr>
            <a:r>
              <a:rPr lang="en-US" dirty="0" smtClean="0"/>
              <a:t>		# The link text is irrelevant</a:t>
            </a:r>
          </a:p>
          <a:p>
            <a:pPr>
              <a:buNone/>
            </a:pPr>
            <a:r>
              <a:rPr lang="en-US" dirty="0" smtClean="0"/>
              <a:t>	– If many important links point to page A</a:t>
            </a:r>
          </a:p>
          <a:p>
            <a:pPr>
              <a:buNone/>
            </a:pPr>
            <a:r>
              <a:rPr lang="en-US" dirty="0" smtClean="0"/>
              <a:t>		# Links from page A are also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685800"/>
            <a:ext cx="7283450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Key Design Principles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0" y="2057400"/>
            <a:ext cx="7467600" cy="2819400"/>
          </a:xfrm>
        </p:spPr>
        <p:txBody>
          <a:bodyPr>
            <a:noAutofit/>
          </a:bodyPr>
          <a:lstStyle/>
          <a:p>
            <a:pPr lvl="0"/>
            <a:r>
              <a:rPr lang="en-US" sz="1800" b="1" i="1" dirty="0" smtClean="0"/>
              <a:t>Software reliability</a:t>
            </a:r>
            <a:endParaRPr lang="en-US" sz="1800" b="1" dirty="0" smtClean="0"/>
          </a:p>
          <a:p>
            <a:pPr>
              <a:buNone/>
            </a:pPr>
            <a:r>
              <a:rPr lang="en-US" sz="1600" dirty="0" smtClean="0"/>
              <a:t>   	</a:t>
            </a:r>
          </a:p>
          <a:p>
            <a:pPr lvl="0"/>
            <a:r>
              <a:rPr lang="en-US" sz="1800" b="1" i="1" dirty="0" smtClean="0"/>
              <a:t>Use replication for better request throughput and availability </a:t>
            </a:r>
            <a:endParaRPr lang="en-US" sz="1800" b="1" dirty="0" smtClean="0"/>
          </a:p>
          <a:p>
            <a:pPr>
              <a:buNone/>
            </a:pPr>
            <a:r>
              <a:rPr lang="en-US" sz="1600" dirty="0" smtClean="0"/>
              <a:t>	</a:t>
            </a:r>
          </a:p>
          <a:p>
            <a:pPr lvl="0"/>
            <a:r>
              <a:rPr lang="en-US" sz="1800" b="1" i="1" dirty="0" smtClean="0"/>
              <a:t>Price/performance beats peak performance</a:t>
            </a:r>
            <a:endParaRPr lang="en-US" sz="1800" b="1" dirty="0" smtClean="0"/>
          </a:p>
          <a:p>
            <a:pPr>
              <a:buNone/>
            </a:pPr>
            <a:r>
              <a:rPr lang="en-US" sz="1600" dirty="0" smtClean="0"/>
              <a:t>	</a:t>
            </a:r>
          </a:p>
          <a:p>
            <a:pPr lvl="0"/>
            <a:r>
              <a:rPr lang="en-US" sz="1800" b="1" i="1" dirty="0" smtClean="0"/>
              <a:t>Using commodity PCs reduces the cost of computation </a:t>
            </a:r>
            <a:endParaRPr lang="en-US" sz="1800" b="1" dirty="0" smtClean="0"/>
          </a:p>
          <a:p>
            <a:pPr>
              <a:buNone/>
            </a:pPr>
            <a:r>
              <a:rPr lang="en-US" sz="160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Power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density of machines (racks)</a:t>
            </a:r>
          </a:p>
          <a:p>
            <a:pPr>
              <a:buNone/>
            </a:pPr>
            <a:r>
              <a:rPr lang="en-US" dirty="0" smtClean="0"/>
              <a:t>	– High power consumption 400-700 W/ft2</a:t>
            </a:r>
          </a:p>
          <a:p>
            <a:pPr>
              <a:buNone/>
            </a:pPr>
            <a:r>
              <a:rPr lang="en-US" dirty="0" smtClean="0"/>
              <a:t>		# Typical data center provides 70-150 W/ft2</a:t>
            </a:r>
          </a:p>
          <a:p>
            <a:pPr>
              <a:buNone/>
            </a:pPr>
            <a:r>
              <a:rPr lang="en-US" dirty="0" smtClean="0"/>
              <a:t>		# Energy costs</a:t>
            </a:r>
          </a:p>
          <a:p>
            <a:pPr>
              <a:buNone/>
            </a:pPr>
            <a:r>
              <a:rPr lang="en-US" dirty="0" smtClean="0"/>
              <a:t>	– Heating</a:t>
            </a:r>
          </a:p>
          <a:p>
            <a:pPr>
              <a:buNone/>
            </a:pPr>
            <a:r>
              <a:rPr lang="en-US" dirty="0" smtClean="0"/>
              <a:t>		# Cooling system costs</a:t>
            </a:r>
          </a:p>
          <a:p>
            <a:r>
              <a:rPr lang="en-US" dirty="0" smtClean="0"/>
              <a:t>Reducing power</a:t>
            </a:r>
          </a:p>
          <a:p>
            <a:pPr>
              <a:buNone/>
            </a:pPr>
            <a:r>
              <a:rPr lang="en-US" dirty="0" smtClean="0"/>
              <a:t>	– Reduce performance (c/p may not reduce!)</a:t>
            </a:r>
          </a:p>
          <a:p>
            <a:pPr>
              <a:buNone/>
            </a:pPr>
            <a:r>
              <a:rPr lang="en-US" dirty="0" smtClean="0"/>
              <a:t>	– Faster hardware depreciation (cost up!)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Lookup of matching docs in a large index</a:t>
            </a:r>
          </a:p>
          <a:p>
            <a:pPr>
              <a:buNone/>
            </a:pPr>
            <a:r>
              <a:rPr lang="en-US" dirty="0" smtClean="0"/>
              <a:t>	--&gt; many lookups in a set of smaller indexes followed by a merge step</a:t>
            </a:r>
          </a:p>
          <a:p>
            <a:r>
              <a:rPr lang="en-US" dirty="0" smtClean="0"/>
              <a:t>A query stream</a:t>
            </a:r>
          </a:p>
          <a:p>
            <a:pPr>
              <a:buNone/>
            </a:pPr>
            <a:r>
              <a:rPr lang="en-US" dirty="0" smtClean="0"/>
              <a:t>	--&gt; multiple streams</a:t>
            </a:r>
          </a:p>
          <a:p>
            <a:pPr>
              <a:buNone/>
            </a:pPr>
            <a:r>
              <a:rPr lang="en-US" dirty="0" smtClean="0"/>
              <a:t>		(each handled by a cluster)</a:t>
            </a:r>
          </a:p>
          <a:p>
            <a:r>
              <a:rPr lang="en-US" dirty="0" smtClean="0"/>
              <a:t>Adding machines to a pool increases serving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Hardware Level Consideration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Instruction level parallelism does not help</a:t>
            </a:r>
          </a:p>
          <a:p>
            <a:r>
              <a:rPr lang="en-US" dirty="0" smtClean="0"/>
              <a:t>Multiple simple, in-order, short-pipeline core</a:t>
            </a:r>
          </a:p>
          <a:p>
            <a:r>
              <a:rPr lang="en-US" dirty="0" smtClean="0"/>
              <a:t>Thread level parallelism</a:t>
            </a:r>
          </a:p>
          <a:p>
            <a:r>
              <a:rPr lang="en-US" dirty="0" smtClean="0"/>
              <a:t>Memory system with moderate sized L2 cache is enough</a:t>
            </a:r>
          </a:p>
          <a:p>
            <a:r>
              <a:rPr lang="en-US" dirty="0" smtClean="0"/>
              <a:t>Large shared-memory machines are not required to boost the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CC864-E04E-423C-B9A8-EAEC8AB58BD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517</Words>
  <Application>Microsoft Office PowerPoint</Application>
  <PresentationFormat>On-screen Show (4:3)</PresentationFormat>
  <Paragraphs>173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 Cluster Architecture</vt:lpstr>
      <vt:lpstr>Slide 2</vt:lpstr>
      <vt:lpstr>Google Query Serving Infrastructure</vt:lpstr>
      <vt:lpstr>PageRank</vt:lpstr>
      <vt:lpstr>Slide 5</vt:lpstr>
      <vt:lpstr>Key Design Principles</vt:lpstr>
      <vt:lpstr>The Power Problem</vt:lpstr>
      <vt:lpstr>Parallelism</vt:lpstr>
      <vt:lpstr>Hardware Level Consideration</vt:lpstr>
      <vt:lpstr>GFS (Google File System) Design</vt:lpstr>
      <vt:lpstr>GFS Usage @ Google</vt:lpstr>
      <vt:lpstr>The Machinery</vt:lpstr>
      <vt:lpstr>Architectural view of the storage hierarchy</vt:lpstr>
      <vt:lpstr>Clusters through the years</vt:lpstr>
      <vt:lpstr>Clusters through the years</vt:lpstr>
      <vt:lpstr>Current Design</vt:lpstr>
      <vt:lpstr>Container Datacenter </vt:lpstr>
      <vt:lpstr>Container Datacenter </vt:lpstr>
      <vt:lpstr>Multicore Computing</vt:lpstr>
      <vt:lpstr>Comparison Between Custom built &amp; High-end Servers </vt:lpstr>
      <vt:lpstr>Implications of the Computing Environment</vt:lpstr>
      <vt:lpstr>Infrastructure for Search Systems</vt:lpstr>
      <vt:lpstr>MapReduce</vt:lpstr>
      <vt:lpstr>Typical problem solved by MapReduce</vt:lpstr>
      <vt:lpstr>Conclusions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Cluster Architecture</dc:title>
  <dc:creator>abhijeet</dc:creator>
  <cp:lastModifiedBy>Abhijeet</cp:lastModifiedBy>
  <cp:revision>51</cp:revision>
  <dcterms:created xsi:type="dcterms:W3CDTF">2010-02-15T05:49:52Z</dcterms:created>
  <dcterms:modified xsi:type="dcterms:W3CDTF">2011-03-17T19:44:45Z</dcterms:modified>
</cp:coreProperties>
</file>